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lvl1pPr algn="ctr">
      <a:defRPr sz="4200">
        <a:latin typeface="Helvetica Neue"/>
        <a:ea typeface="Helvetica Neue"/>
        <a:cs typeface="Helvetica Neue"/>
        <a:sym typeface="Helvetica Neue"/>
      </a:defRPr>
    </a:lvl1pPr>
    <a:lvl2pPr algn="ctr">
      <a:defRPr sz="4200">
        <a:latin typeface="Helvetica Neue"/>
        <a:ea typeface="Helvetica Neue"/>
        <a:cs typeface="Helvetica Neue"/>
        <a:sym typeface="Helvetica Neue"/>
      </a:defRPr>
    </a:lvl2pPr>
    <a:lvl3pPr algn="ctr">
      <a:defRPr sz="4200">
        <a:latin typeface="Helvetica Neue"/>
        <a:ea typeface="Helvetica Neue"/>
        <a:cs typeface="Helvetica Neue"/>
        <a:sym typeface="Helvetica Neue"/>
      </a:defRPr>
    </a:lvl3pPr>
    <a:lvl4pPr algn="ctr">
      <a:defRPr sz="4200">
        <a:latin typeface="Helvetica Neue"/>
        <a:ea typeface="Helvetica Neue"/>
        <a:cs typeface="Helvetica Neue"/>
        <a:sym typeface="Helvetica Neue"/>
      </a:defRPr>
    </a:lvl4pPr>
    <a:lvl5pPr algn="ctr">
      <a:defRPr sz="4200">
        <a:latin typeface="Helvetica Neue"/>
        <a:ea typeface="Helvetica Neue"/>
        <a:cs typeface="Helvetica Neue"/>
        <a:sym typeface="Helvetica Neue"/>
      </a:defRPr>
    </a:lvl5pPr>
    <a:lvl6pPr algn="ctr">
      <a:defRPr sz="4200">
        <a:latin typeface="Helvetica Neue"/>
        <a:ea typeface="Helvetica Neue"/>
        <a:cs typeface="Helvetica Neue"/>
        <a:sym typeface="Helvetica Neue"/>
      </a:defRPr>
    </a:lvl6pPr>
    <a:lvl7pPr algn="ctr">
      <a:defRPr sz="4200">
        <a:latin typeface="Helvetica Neue"/>
        <a:ea typeface="Helvetica Neue"/>
        <a:cs typeface="Helvetica Neue"/>
        <a:sym typeface="Helvetica Neue"/>
      </a:defRPr>
    </a:lvl7pPr>
    <a:lvl8pPr algn="ctr">
      <a:defRPr sz="4200">
        <a:latin typeface="Helvetica Neue"/>
        <a:ea typeface="Helvetica Neue"/>
        <a:cs typeface="Helvetica Neue"/>
        <a:sym typeface="Helvetica Neue"/>
      </a:defRPr>
    </a:lvl8pPr>
    <a:lvl9pPr algn="ctr">
      <a:defRPr sz="4200"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1667" autoAdjust="0"/>
  </p:normalViewPr>
  <p:slideViewPr>
    <p:cSldViewPr>
      <p:cViewPr>
        <p:scale>
          <a:sx n="146" d="100"/>
          <a:sy n="146" d="100"/>
        </p:scale>
        <p:origin x="400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183185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61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47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91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391400" y="6172200"/>
            <a:ext cx="1524000" cy="533400"/>
          </a:xfrm>
          <a:prstGeom prst="roundRect">
            <a:avLst>
              <a:gd name="adj" fmla="val 16667"/>
            </a:avLst>
          </a:prstGeom>
          <a:ln>
            <a:solidFill>
              <a:srgbClr val="4A7DBB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6096000"/>
            <a:ext cx="2017715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Lucida Grande"/>
          <a:ea typeface="Lucida Grande"/>
          <a:cs typeface="Lucida Grande"/>
          <a:sym typeface="Lucida Grande"/>
        </a:defRPr>
      </a:lvl1pPr>
      <a:lvl2pPr algn="ctr">
        <a:defRPr sz="4400">
          <a:latin typeface="Lucida Grande"/>
          <a:ea typeface="Lucida Grande"/>
          <a:cs typeface="Lucida Grande"/>
          <a:sym typeface="Lucida Grande"/>
        </a:defRPr>
      </a:lvl2pPr>
      <a:lvl3pPr algn="ctr">
        <a:defRPr sz="4400">
          <a:latin typeface="Lucida Grande"/>
          <a:ea typeface="Lucida Grande"/>
          <a:cs typeface="Lucida Grande"/>
          <a:sym typeface="Lucida Grande"/>
        </a:defRPr>
      </a:lvl3pPr>
      <a:lvl4pPr algn="ctr">
        <a:defRPr sz="4400">
          <a:latin typeface="Lucida Grande"/>
          <a:ea typeface="Lucida Grande"/>
          <a:cs typeface="Lucida Grande"/>
          <a:sym typeface="Lucida Grande"/>
        </a:defRPr>
      </a:lvl4pPr>
      <a:lvl5pPr algn="ctr">
        <a:defRPr sz="4400">
          <a:latin typeface="Lucida Grande"/>
          <a:ea typeface="Lucida Grande"/>
          <a:cs typeface="Lucida Grande"/>
          <a:sym typeface="Lucida Grande"/>
        </a:defRPr>
      </a:lvl5pPr>
      <a:lvl6pPr algn="ctr">
        <a:defRPr sz="4400">
          <a:latin typeface="Lucida Grande"/>
          <a:ea typeface="Lucida Grande"/>
          <a:cs typeface="Lucida Grande"/>
          <a:sym typeface="Lucida Grande"/>
        </a:defRPr>
      </a:lvl6pPr>
      <a:lvl7pPr algn="ctr">
        <a:defRPr sz="4400">
          <a:latin typeface="Lucida Grande"/>
          <a:ea typeface="Lucida Grande"/>
          <a:cs typeface="Lucida Grande"/>
          <a:sym typeface="Lucida Grande"/>
        </a:defRPr>
      </a:lvl7pPr>
      <a:lvl8pPr algn="ctr">
        <a:defRPr sz="4400">
          <a:latin typeface="Lucida Grande"/>
          <a:ea typeface="Lucida Grande"/>
          <a:cs typeface="Lucida Grande"/>
          <a:sym typeface="Lucida Grande"/>
        </a:defRPr>
      </a:lvl8pPr>
      <a:lvl9pPr algn="ctr">
        <a:defRPr sz="4400">
          <a:latin typeface="Lucida Grande"/>
          <a:ea typeface="Lucida Grande"/>
          <a:cs typeface="Lucida Grande"/>
          <a:sym typeface="Lucida Grande"/>
        </a:defRPr>
      </a:lvl9pPr>
    </p:titleStyle>
    <p:bodyStyle>
      <a:lvl1pPr marL="342900" indent="-34290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1pPr>
      <a:lvl2pPr marL="783771" indent="-326571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Lucida Grande"/>
          <a:ea typeface="Lucida Grande"/>
          <a:cs typeface="Lucida Grande"/>
          <a:sym typeface="Lucida Grande"/>
        </a:defRPr>
      </a:lvl2pPr>
      <a:lvl3pPr marL="1219200" indent="-30480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3pPr>
      <a:lvl4pPr marL="1737360" indent="-365760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Lucida Grande"/>
          <a:ea typeface="Lucida Grande"/>
          <a:cs typeface="Lucida Grande"/>
          <a:sym typeface="Lucida Grande"/>
        </a:defRPr>
      </a:lvl4pPr>
      <a:lvl5pPr marL="2194560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5pPr>
      <a:lvl6pPr marL="2651760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6pPr>
      <a:lvl7pPr marL="3108960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7pPr>
      <a:lvl8pPr marL="3566159" indent="-365759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8pPr>
      <a:lvl9pPr marL="4023359" indent="-365759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slide" Target="slide2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image" Target="../media/image9.jpeg"/><Relationship Id="rId13" Type="http://schemas.openxmlformats.org/officeDocument/2006/relationships/slide" Target="slide1.xml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hyperlink" Target="Chemical%20Change%20Video.pptx" TargetMode="External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hyperlink" Target="Activity%20Sheet%201.1.pdf" TargetMode="External"/><Relationship Id="rId10" Type="http://schemas.openxmlformats.org/officeDocument/2006/relationships/hyperlink" Target="Chemical%20Change%20Video.mp4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image" Target="../media/image10.jpeg"/><Relationship Id="rId13" Type="http://schemas.openxmlformats.org/officeDocument/2006/relationships/slide" Target="slide1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13.jpeg"/><Relationship Id="rId7" Type="http://schemas.openxmlformats.org/officeDocument/2006/relationships/image" Target="../media/image8.jpeg"/><Relationship Id="rId8" Type="http://schemas.openxmlformats.org/officeDocument/2006/relationships/hyperlink" Target="Activity%20Sheet%201.2.pdf" TargetMode="External"/><Relationship Id="rId9" Type="http://schemas.openxmlformats.org/officeDocument/2006/relationships/slide" Target="slide4.xml"/><Relationship Id="rId1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slide" Target="slide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3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slide" Target="slide5.xml"/><Relationship Id="rId9" Type="http://schemas.openxmlformats.org/officeDocument/2006/relationships/image" Target="../media/image9.jpeg"/><Relationship Id="rId10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slide" Target="slide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slide" Target="slide6.xml"/><Relationship Id="rId9" Type="http://schemas.openxmlformats.org/officeDocument/2006/relationships/image" Target="../media/image9.jpeg"/><Relationship Id="rId10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0.jpeg"/><Relationship Id="rId6" Type="http://schemas.openxmlformats.org/officeDocument/2006/relationships/slide" Target="slide7.xml"/><Relationship Id="rId7" Type="http://schemas.openxmlformats.org/officeDocument/2006/relationships/image" Target="../media/image9.jpeg"/><Relationship Id="rId8" Type="http://schemas.openxmlformats.org/officeDocument/2006/relationships/slide" Target="slide5.xml"/><Relationship Id="rId9" Type="http://schemas.openxmlformats.org/officeDocument/2006/relationships/image" Target="../media/image10.jpeg"/><Relationship Id="rId10" Type="http://schemas.openxmlformats.org/officeDocument/2006/relationships/slide" Target="slide1.xml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" Target="slide8.xml"/><Relationship Id="rId7" Type="http://schemas.openxmlformats.org/officeDocument/2006/relationships/image" Target="../media/image9.jpeg"/><Relationship Id="rId8" Type="http://schemas.openxmlformats.org/officeDocument/2006/relationships/slide" Target="slide6.xml"/><Relationship Id="rId9" Type="http://schemas.openxmlformats.org/officeDocument/2006/relationships/image" Target="../media/image10.jpeg"/><Relationship Id="rId10" Type="http://schemas.openxmlformats.org/officeDocument/2006/relationships/slide" Target="slide1.xml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slide" Target="slide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3.jpeg"/><Relationship Id="rId8" Type="http://schemas.openxmlformats.org/officeDocument/2006/relationships/slide" Target="slide9.xml"/><Relationship Id="rId9" Type="http://schemas.openxmlformats.org/officeDocument/2006/relationships/image" Target="../media/image9.jpeg"/><Relationship Id="rId10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4.jpeg"/><Relationship Id="rId6" Type="http://schemas.openxmlformats.org/officeDocument/2006/relationships/image" Target="../media/image8.jpeg"/><Relationship Id="rId7" Type="http://schemas.openxmlformats.org/officeDocument/2006/relationships/hyperlink" Target="Activity%20Sheet%201.3.pdf" TargetMode="External"/><Relationship Id="rId8" Type="http://schemas.openxmlformats.org/officeDocument/2006/relationships/slide" Target="slide8.xml"/><Relationship Id="rId9" Type="http://schemas.openxmlformats.org/officeDocument/2006/relationships/image" Target="../media/image10.jpeg"/><Relationship Id="rId10" Type="http://schemas.openxmlformats.org/officeDocument/2006/relationships/slide" Target="slide1.xml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jpeg" descr="21541613_m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6200"/>
            <a:ext cx="9144000" cy="609758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1</a:t>
            </a:fld>
            <a:endParaRPr sz="1100"/>
          </a:p>
        </p:txBody>
      </p:sp>
      <p:pic>
        <p:nvPicPr>
          <p:cNvPr id="12" name="image2.jpeg">
            <a:hlinkClick r:id="rId4" action="ppaction://hlinksldjump"/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55650" y="5229223"/>
            <a:ext cx="7129463" cy="60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3600">
                <a:solidFill>
                  <a:srgbClr val="00009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90"/>
                </a:solidFill>
              </a:rPr>
              <a:t>Episode 1 Chemistry watch</a:t>
            </a:r>
          </a:p>
        </p:txBody>
      </p:sp>
      <p:sp>
        <p:nvSpPr>
          <p:cNvPr id="16" name="Shape 16"/>
          <p:cNvSpPr/>
          <p:nvPr/>
        </p:nvSpPr>
        <p:spPr>
          <a:xfrm>
            <a:off x="755650" y="4437062"/>
            <a:ext cx="7416800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4400">
                <a:solidFill>
                  <a:srgbClr val="00009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90"/>
                </a:solidFill>
              </a:rPr>
              <a:t>Chemical Change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0198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3.jpeg" descr="7529799_m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01503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2</a:t>
            </a:fld>
            <a:endParaRPr sz="1100"/>
          </a:p>
        </p:txBody>
      </p:sp>
      <p:pic>
        <p:nvPicPr>
          <p:cNvPr id="20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115887"/>
            <a:ext cx="6084888" cy="5689602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42105" y="728371"/>
            <a:ext cx="5400678" cy="446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marL="181427" lvl="0" indent="-181427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distinguish chemical from physical change.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1427" lvl="0" indent="-181427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recognise evidence for a chemical change or reaction.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1427" lvl="0" indent="-181427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understand that chemical reactions release energy to the surroundings while other absorb energy.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1427" lvl="0" indent="-181427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know that oxygen is needed in oxidation reactions such as burning.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1427" lvl="0" indent="-181427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be aware of usefulness of chemical reactions in everyday life.</a:t>
            </a:r>
          </a:p>
        </p:txBody>
      </p:sp>
      <p:pic>
        <p:nvPicPr>
          <p:cNvPr id="26" name="image6.jpeg" descr="Video_button.jpg">
            <a:hlinkClick r:id="rId6" action="ppaction://hlinkpres?slideindex=1&amp;slidetitle=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67300" y="6119019"/>
            <a:ext cx="685800" cy="685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roup 29"/>
          <p:cNvGrpSpPr/>
          <p:nvPr/>
        </p:nvGrpSpPr>
        <p:grpSpPr>
          <a:xfrm>
            <a:off x="6477000" y="6065837"/>
            <a:ext cx="609600" cy="792166"/>
            <a:chOff x="0" y="0"/>
            <a:chExt cx="609600" cy="792164"/>
          </a:xfrm>
        </p:grpSpPr>
        <p:pic>
          <p:nvPicPr>
            <p:cNvPr id="27" name="image7.jpeg" descr="notepad_1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096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Shape 28"/>
            <p:cNvSpPr/>
            <p:nvPr/>
          </p:nvSpPr>
          <p:spPr>
            <a:xfrm>
              <a:off x="0" y="181074"/>
              <a:ext cx="609600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>
                <a:spcBef>
                  <a:spcPts val="400"/>
                </a:spcBef>
                <a:defRPr sz="2000">
                  <a:solidFill>
                    <a:srgbClr val="632523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632523"/>
                  </a:solidFill>
                  <a:hlinkClick r:id="rId9" action="ppaction://hlinkfile"/>
                </a:rPr>
                <a:t>1.1</a:t>
              </a:r>
              <a:endParaRPr sz="2000" dirty="0">
                <a:solidFill>
                  <a:srgbClr val="632523"/>
                </a:solidFill>
              </a:endParaRPr>
            </a:p>
          </p:txBody>
        </p:sp>
      </p:grpSp>
      <p:pic>
        <p:nvPicPr>
          <p:cNvPr id="30" name="image6.jpeg" descr="Video_button.jpg">
            <a:hlinkClick r:id="rId10" action="ppaction://hlinkfile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04892" y="6237311"/>
            <a:ext cx="495302" cy="49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.jpeg" descr="purple_buttons_3.jpg">
            <a:hlinkClick r:id="rId11" action="ppaction://hlinksldjump"/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4.jpeg" descr="purple_buttons_3.jpg">
            <a:hlinkClick r:id="rId13" action="ppaction://hlinksldjump"/>
          </p:cNvPr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5.jpeg" descr="purple_buttons_3.jpg">
            <a:hlinkClick r:id="rId13" action="ppaction://hlinksldjump"/>
          </p:cNvPr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tangle 30"/>
          <p:cNvSpPr/>
          <p:nvPr/>
        </p:nvSpPr>
        <p:spPr>
          <a:xfrm>
            <a:off x="0" y="60198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8.jpeg" descr="dreamstime_m_3327304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02138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3</a:t>
            </a:fld>
            <a:endParaRPr sz="1100"/>
          </a:p>
        </p:txBody>
      </p:sp>
      <p:pic>
        <p:nvPicPr>
          <p:cNvPr id="35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0" y="4724400"/>
            <a:ext cx="4716463" cy="1008063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79386" y="4868862"/>
            <a:ext cx="4176716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0"/>
                </a:solidFill>
              </a:rPr>
              <a:t>Is a chemical reaction taking place here?</a:t>
            </a:r>
          </a:p>
        </p:txBody>
      </p:sp>
      <p:pic>
        <p:nvPicPr>
          <p:cNvPr id="40" name="image9.jpeg" descr="12578882_m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49925" y="3644900"/>
            <a:ext cx="3143250" cy="2087565"/>
          </a:xfrm>
          <a:prstGeom prst="rect">
            <a:avLst/>
          </a:prstGeom>
          <a:ln>
            <a:solidFill>
              <a:srgbClr val="DDDDDD"/>
            </a:solidFill>
            <a:miter/>
          </a:ln>
        </p:spPr>
      </p:pic>
      <p:grpSp>
        <p:nvGrpSpPr>
          <p:cNvPr id="43" name="Group 43"/>
          <p:cNvGrpSpPr/>
          <p:nvPr/>
        </p:nvGrpSpPr>
        <p:grpSpPr>
          <a:xfrm>
            <a:off x="6477000" y="6065837"/>
            <a:ext cx="609600" cy="792166"/>
            <a:chOff x="0" y="0"/>
            <a:chExt cx="609600" cy="792164"/>
          </a:xfrm>
        </p:grpSpPr>
        <p:pic>
          <p:nvPicPr>
            <p:cNvPr id="41" name="image7.jpeg" descr="notepad_1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096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" name="Shape 42"/>
            <p:cNvSpPr/>
            <p:nvPr/>
          </p:nvSpPr>
          <p:spPr>
            <a:xfrm>
              <a:off x="0" y="181074"/>
              <a:ext cx="609600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>
                <a:spcBef>
                  <a:spcPts val="400"/>
                </a:spcBef>
                <a:defRPr sz="2000">
                  <a:solidFill>
                    <a:srgbClr val="632523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632523"/>
                  </a:solidFill>
                  <a:hlinkClick r:id="rId8" action="ppaction://hlinkfile"/>
                </a:rPr>
                <a:t>1.2</a:t>
              </a:r>
              <a:endParaRPr sz="2000" dirty="0">
                <a:solidFill>
                  <a:srgbClr val="632523"/>
                </a:solidFill>
              </a:endParaRPr>
            </a:p>
          </p:txBody>
        </p:sp>
      </p:grpSp>
      <p:pic>
        <p:nvPicPr>
          <p:cNvPr id="14" name="image1.jpeg" descr="purple_buttons_3.jpg">
            <a:hlinkClick r:id="rId9" action="ppaction://hlinksldjump"/>
          </p:cNvPr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4.jpeg" descr="purple_buttons_3.jpg">
            <a:hlinkClick r:id="rId11" action="ppaction://hlinksldjump"/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5.jpeg" descr="purple_buttons_3.jpg">
            <a:hlinkClick r:id="rId13" action="ppaction://hlinksldjump"/>
          </p:cNvPr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6"/>
          <p:cNvSpPr/>
          <p:nvPr/>
        </p:nvSpPr>
        <p:spPr>
          <a:xfrm>
            <a:off x="0" y="60198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0.jpeg" descr="7627409_m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1837" y="0"/>
            <a:ext cx="4710113" cy="3141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11.jpeg" descr="13405397_m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8523" y="3068638"/>
            <a:ext cx="4472846" cy="295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12.jpeg" descr="6069217_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4724400" cy="60150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4</a:t>
            </a:fld>
            <a:endParaRPr sz="1100"/>
          </a:p>
        </p:txBody>
      </p:sp>
      <p:pic>
        <p:nvPicPr>
          <p:cNvPr id="49" name="image2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4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5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-36514" y="4437112"/>
            <a:ext cx="7416825" cy="1190578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9276" y="4614960"/>
            <a:ext cx="7085011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0"/>
                </a:solidFill>
              </a:rPr>
              <a:t>Look at the pictures and discuss these applications of chemiluminescence.</a:t>
            </a:r>
          </a:p>
        </p:txBody>
      </p:sp>
      <p:pic>
        <p:nvPicPr>
          <p:cNvPr id="12" name="image1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5.jpeg" descr="purple_buttons_3.jpg">
            <a:hlinkClick r:id="rId12" action="ppaction://hlinksldjump"/>
          </p:cNvPr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/>
          <p:cNvSpPr/>
          <p:nvPr/>
        </p:nvSpPr>
        <p:spPr>
          <a:xfrm>
            <a:off x="0" y="60198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13.jpeg" descr="12302721_ml_fix.jpg"/>
          <p:cNvPicPr/>
          <p:nvPr/>
        </p:nvPicPr>
        <p:blipFill>
          <a:blip r:embed="rId2">
            <a:extLst/>
          </a:blip>
          <a:srcRect t="10339"/>
          <a:stretch>
            <a:fillRect/>
          </a:stretch>
        </p:blipFill>
        <p:spPr>
          <a:xfrm>
            <a:off x="-85725" y="0"/>
            <a:ext cx="4478338" cy="602138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5</a:t>
            </a:fld>
            <a:endParaRPr sz="1100"/>
          </a:p>
        </p:txBody>
      </p:sp>
      <p:pic>
        <p:nvPicPr>
          <p:cNvPr id="58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62" name="image14.jpeg" descr="15650203_ml_fix_1.jpg"/>
          <p:cNvPicPr/>
          <p:nvPr/>
        </p:nvPicPr>
        <p:blipFill>
          <a:blip r:embed="rId6">
            <a:extLst/>
          </a:blip>
          <a:srcRect r="2216"/>
          <a:stretch>
            <a:fillRect/>
          </a:stretch>
        </p:blipFill>
        <p:spPr>
          <a:xfrm>
            <a:off x="4356100" y="2997200"/>
            <a:ext cx="4787900" cy="29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15.jpeg" descr="17621502_ml_fix_1.jpg"/>
          <p:cNvPicPr/>
          <p:nvPr/>
        </p:nvPicPr>
        <p:blipFill>
          <a:blip r:embed="rId7" cstate="print">
            <a:extLst/>
          </a:blip>
          <a:srcRect t="7237" r="19888"/>
          <a:stretch>
            <a:fillRect/>
          </a:stretch>
        </p:blipFill>
        <p:spPr>
          <a:xfrm>
            <a:off x="4356098" y="0"/>
            <a:ext cx="4787903" cy="31194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 flipV="1">
            <a:off x="41275" y="4406900"/>
            <a:ext cx="4968875" cy="1368425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85736" y="4535487"/>
            <a:ext cx="4321178" cy="114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0"/>
                </a:solidFill>
              </a:rPr>
              <a:t>Do you think any heat energy is release in glowstick reactions?</a:t>
            </a:r>
          </a:p>
        </p:txBody>
      </p:sp>
      <p:sp>
        <p:nvSpPr>
          <p:cNvPr id="66" name="Shape 66"/>
          <p:cNvSpPr/>
          <p:nvPr/>
        </p:nvSpPr>
        <p:spPr>
          <a:xfrm>
            <a:off x="0" y="5876925"/>
            <a:ext cx="9144000" cy="144463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643437" y="5775323"/>
            <a:ext cx="4500564" cy="2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0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F5F5F"/>
                </a:solidFill>
              </a:rPr>
              <a:t>Simulated images</a:t>
            </a:r>
          </a:p>
        </p:txBody>
      </p:sp>
      <p:pic>
        <p:nvPicPr>
          <p:cNvPr id="14" name="image1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4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5.jpeg" descr="purple_buttons_3.jpg">
            <a:hlinkClick r:id="rId12" action="ppaction://hlinksldjump"/>
          </p:cNvPr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6"/>
          <p:cNvSpPr/>
          <p:nvPr/>
        </p:nvSpPr>
        <p:spPr>
          <a:xfrm>
            <a:off x="0" y="60198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323850" y="-100015"/>
            <a:ext cx="4032250" cy="612140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6</a:t>
            </a:fld>
            <a:endParaRPr sz="1100"/>
          </a:p>
        </p:txBody>
      </p:sp>
      <p:sp>
        <p:nvSpPr>
          <p:cNvPr id="71" name="Shape 71"/>
          <p:cNvSpPr/>
          <p:nvPr/>
        </p:nvSpPr>
        <p:spPr>
          <a:xfrm>
            <a:off x="7391400" y="6172200"/>
            <a:ext cx="1524000" cy="533400"/>
          </a:xfrm>
          <a:prstGeom prst="roundRect">
            <a:avLst>
              <a:gd name="adj" fmla="val 16667"/>
            </a:avLst>
          </a:prstGeom>
          <a:ln>
            <a:solidFill>
              <a:srgbClr val="4A7DBB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72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77" name="image16.jpeg" descr="glow_sticks_word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3888" y="-26988"/>
            <a:ext cx="7258051" cy="604837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-323850" y="188912"/>
            <a:ext cx="4319588" cy="5616577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1436" y="584956"/>
            <a:ext cx="3746503" cy="446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51189" lvl="0" indent="-151189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You will do an investigation to study the energy released in the glowstick reaction.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89" lvl="0" indent="-151189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See how the glowstick reaction is affected by temperature.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89" lvl="0" indent="-151189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Learn about the everyday uses of glowsticks.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89" lvl="0" indent="-151189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are the two reactants?</a:t>
            </a:r>
          </a:p>
          <a:p>
            <a:pPr lvl="0" algn="l">
              <a:defRPr sz="1800"/>
            </a:pPr>
            <a:endParaRPr sz="200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89" lvl="0" indent="-151189" algn="l"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is the purpose of the hydrogen peroxide solution in the drawing?</a:t>
            </a:r>
          </a:p>
        </p:txBody>
      </p:sp>
      <p:sp>
        <p:nvSpPr>
          <p:cNvPr id="80" name="Shape 80"/>
          <p:cNvSpPr/>
          <p:nvPr/>
        </p:nvSpPr>
        <p:spPr>
          <a:xfrm>
            <a:off x="3995737" y="115886"/>
            <a:ext cx="2160589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BEFORE</a:t>
            </a:r>
          </a:p>
        </p:txBody>
      </p:sp>
      <p:sp>
        <p:nvSpPr>
          <p:cNvPr id="81" name="Shape 81"/>
          <p:cNvSpPr/>
          <p:nvPr/>
        </p:nvSpPr>
        <p:spPr>
          <a:xfrm>
            <a:off x="3995737" y="5373687"/>
            <a:ext cx="2160589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AFTER</a:t>
            </a:r>
          </a:p>
        </p:txBody>
      </p:sp>
      <p:sp>
        <p:nvSpPr>
          <p:cNvPr id="82" name="Shape 82"/>
          <p:cNvSpPr/>
          <p:nvPr/>
        </p:nvSpPr>
        <p:spPr>
          <a:xfrm>
            <a:off x="3995737" y="2052638"/>
            <a:ext cx="3240089" cy="5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Phenyl Oxalate Ester and Fluorescent Dye Solution</a:t>
            </a:r>
          </a:p>
        </p:txBody>
      </p:sp>
      <p:sp>
        <p:nvSpPr>
          <p:cNvPr id="83" name="Shape 83"/>
          <p:cNvSpPr/>
          <p:nvPr/>
        </p:nvSpPr>
        <p:spPr>
          <a:xfrm>
            <a:off x="3995737" y="1628774"/>
            <a:ext cx="324008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Hydrogen Peroxide Solution</a:t>
            </a:r>
          </a:p>
        </p:txBody>
      </p:sp>
      <p:sp>
        <p:nvSpPr>
          <p:cNvPr id="84" name="Shape 84"/>
          <p:cNvSpPr/>
          <p:nvPr/>
        </p:nvSpPr>
        <p:spPr>
          <a:xfrm>
            <a:off x="7164388" y="1125537"/>
            <a:ext cx="1871662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Glass Vial</a:t>
            </a:r>
          </a:p>
        </p:txBody>
      </p:sp>
      <p:sp>
        <p:nvSpPr>
          <p:cNvPr id="85" name="Shape 85"/>
          <p:cNvSpPr/>
          <p:nvPr/>
        </p:nvSpPr>
        <p:spPr>
          <a:xfrm>
            <a:off x="7272338" y="3284537"/>
            <a:ext cx="1871662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Plaster Casing</a:t>
            </a:r>
          </a:p>
        </p:txBody>
      </p:sp>
      <p:sp>
        <p:nvSpPr>
          <p:cNvPr id="86" name="Shape 86"/>
          <p:cNvSpPr/>
          <p:nvPr/>
        </p:nvSpPr>
        <p:spPr>
          <a:xfrm>
            <a:off x="7164388" y="2852738"/>
            <a:ext cx="647702" cy="431802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596188" y="620712"/>
            <a:ext cx="647702" cy="431801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940423" y="2708274"/>
            <a:ext cx="360366" cy="215903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 flipH="1">
            <a:off x="6372223" y="836611"/>
            <a:ext cx="647702" cy="792165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3" name="image1.jpeg" descr="purple_buttons_3.jpg">
            <a:hlinkClick r:id="rId6" action="ppaction://hlinksldjump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5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 27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7.jpeg" descr="12578882_ml.jpg"/>
          <p:cNvPicPr/>
          <p:nvPr/>
        </p:nvPicPr>
        <p:blipFill>
          <a:blip r:embed="rId2">
            <a:extLst/>
          </a:blip>
          <a:srcRect l="2605" t="5489" r="3082"/>
          <a:stretch>
            <a:fillRect/>
          </a:stretch>
        </p:blipFill>
        <p:spPr>
          <a:xfrm>
            <a:off x="0" y="0"/>
            <a:ext cx="9144000" cy="601186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7</a:t>
            </a:fld>
            <a:endParaRPr sz="1100"/>
          </a:p>
        </p:txBody>
      </p:sp>
      <p:pic>
        <p:nvPicPr>
          <p:cNvPr id="93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79387" y="188912"/>
            <a:ext cx="7554119" cy="1079501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79388" y="333374"/>
            <a:ext cx="7561261" cy="79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Are glowsticks reactions exothermic?</a:t>
            </a:r>
          </a:p>
          <a:p>
            <a:pPr lvl="0" algn="l">
              <a:defRPr sz="1800"/>
            </a:pPr>
            <a:r>
              <a: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type of energy is released?</a:t>
            </a:r>
          </a:p>
        </p:txBody>
      </p:sp>
      <p:pic>
        <p:nvPicPr>
          <p:cNvPr id="10" name="image1.jpeg" descr="purple_buttons_3.jpg">
            <a:hlinkClick r:id="rId6" action="ppaction://hlinksldjump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5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8.jpeg" descr="can exploded_side_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605" y="114300"/>
            <a:ext cx="9144002" cy="5829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8</a:t>
            </a:fld>
            <a:endParaRPr sz="1100"/>
          </a:p>
        </p:txBody>
      </p:sp>
      <p:pic>
        <p:nvPicPr>
          <p:cNvPr id="102" name="image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79386" y="115886"/>
            <a:ext cx="4392616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0"/>
                </a:solidFill>
              </a:rPr>
              <a:t> What are ‘Hot can’ used for?</a:t>
            </a:r>
          </a:p>
        </p:txBody>
      </p:sp>
      <p:pic>
        <p:nvPicPr>
          <p:cNvPr id="107" name="image19.jpeg" descr="HClogo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31125" y="4365625"/>
            <a:ext cx="1304925" cy="1592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250825" y="1844675"/>
            <a:ext cx="144145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Lower cover</a:t>
            </a:r>
          </a:p>
        </p:txBody>
      </p:sp>
      <p:sp>
        <p:nvSpPr>
          <p:cNvPr id="109" name="Shape 109"/>
          <p:cNvSpPr/>
          <p:nvPr/>
        </p:nvSpPr>
        <p:spPr>
          <a:xfrm>
            <a:off x="1116012" y="2133599"/>
            <a:ext cx="86360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cover</a:t>
            </a:r>
          </a:p>
        </p:txBody>
      </p:sp>
      <p:sp>
        <p:nvSpPr>
          <p:cNvPr id="110" name="Shape 110"/>
          <p:cNvSpPr/>
          <p:nvPr/>
        </p:nvSpPr>
        <p:spPr>
          <a:xfrm>
            <a:off x="1835150" y="1916113"/>
            <a:ext cx="108108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Cotton pad</a:t>
            </a:r>
          </a:p>
        </p:txBody>
      </p:sp>
      <p:sp>
        <p:nvSpPr>
          <p:cNvPr id="111" name="Shape 111"/>
          <p:cNvSpPr/>
          <p:nvPr/>
        </p:nvSpPr>
        <p:spPr>
          <a:xfrm>
            <a:off x="2843213" y="1700213"/>
            <a:ext cx="1296989" cy="49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Water cup attachment</a:t>
            </a:r>
          </a:p>
        </p:txBody>
      </p:sp>
      <p:sp>
        <p:nvSpPr>
          <p:cNvPr id="112" name="Shape 112"/>
          <p:cNvSpPr/>
          <p:nvPr/>
        </p:nvSpPr>
        <p:spPr>
          <a:xfrm>
            <a:off x="3995737" y="4797425"/>
            <a:ext cx="1728787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CaO (Quicklime)</a:t>
            </a:r>
          </a:p>
        </p:txBody>
      </p:sp>
      <p:sp>
        <p:nvSpPr>
          <p:cNvPr id="113" name="Shape 113"/>
          <p:cNvSpPr/>
          <p:nvPr/>
        </p:nvSpPr>
        <p:spPr>
          <a:xfrm>
            <a:off x="5867400" y="3500437"/>
            <a:ext cx="17272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Bodyn (aluminium)</a:t>
            </a:r>
          </a:p>
        </p:txBody>
      </p:sp>
      <p:sp>
        <p:nvSpPr>
          <p:cNvPr id="114" name="Shape 114"/>
          <p:cNvSpPr/>
          <p:nvPr/>
        </p:nvSpPr>
        <p:spPr>
          <a:xfrm>
            <a:off x="7164388" y="3068638"/>
            <a:ext cx="107950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Cover</a:t>
            </a:r>
          </a:p>
        </p:txBody>
      </p:sp>
      <p:sp>
        <p:nvSpPr>
          <p:cNvPr id="115" name="Shape 115"/>
          <p:cNvSpPr/>
          <p:nvPr/>
        </p:nvSpPr>
        <p:spPr>
          <a:xfrm>
            <a:off x="8172450" y="3141663"/>
            <a:ext cx="9779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F497D"/>
                </a:solidFill>
              </a:rPr>
              <a:t>Cover Lip </a:t>
            </a:r>
          </a:p>
        </p:txBody>
      </p:sp>
      <p:sp>
        <p:nvSpPr>
          <p:cNvPr id="116" name="Shape 116"/>
          <p:cNvSpPr/>
          <p:nvPr/>
        </p:nvSpPr>
        <p:spPr>
          <a:xfrm>
            <a:off x="7165022" y="2781934"/>
            <a:ext cx="2" cy="719140"/>
          </a:xfrm>
          <a:prstGeom prst="line">
            <a:avLst/>
          </a:prstGeom>
          <a:ln w="2540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9" name="image1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4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5.jpeg" descr="purple_buttons_3.jpg">
            <a:hlinkClick r:id="rId12" action="ppaction://hlinksldjump"/>
          </p:cNvPr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96111">
              <a:defRPr sz="1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9</a:t>
            </a:fld>
            <a:endParaRPr sz="1100"/>
          </a:p>
        </p:txBody>
      </p:sp>
      <p:pic>
        <p:nvPicPr>
          <p:cNvPr id="121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50825" y="4941887"/>
            <a:ext cx="6226175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0"/>
                </a:solidFill>
              </a:rPr>
              <a:t>How effective is the ‘Hot Can’ reaction you studied in the lab?</a:t>
            </a:r>
          </a:p>
        </p:txBody>
      </p:sp>
      <p:pic>
        <p:nvPicPr>
          <p:cNvPr id="125" name="image20.jpeg" descr="13366063_ml_hot_can_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0112" y="444500"/>
            <a:ext cx="7704139" cy="427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4356100" y="188912"/>
            <a:ext cx="1223963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36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90"/>
                </a:solidFill>
              </a:rPr>
              <a:t>?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6477000" y="6065837"/>
            <a:ext cx="609600" cy="792166"/>
            <a:chOff x="0" y="0"/>
            <a:chExt cx="609600" cy="792164"/>
          </a:xfrm>
        </p:grpSpPr>
        <p:pic>
          <p:nvPicPr>
            <p:cNvPr id="127" name="image7.jpeg" descr="notepad_1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096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Shape 128"/>
            <p:cNvSpPr/>
            <p:nvPr/>
          </p:nvSpPr>
          <p:spPr>
            <a:xfrm>
              <a:off x="0" y="181074"/>
              <a:ext cx="609600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>
                <a:spcBef>
                  <a:spcPts val="400"/>
                </a:spcBef>
                <a:defRPr sz="2000">
                  <a:solidFill>
                    <a:srgbClr val="632523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632523"/>
                  </a:solidFill>
                  <a:hlinkClick r:id="rId7" action="ppaction://hlinkfile"/>
                </a:rPr>
                <a:t>1.3</a:t>
              </a:r>
              <a:endParaRPr sz="2000" dirty="0">
                <a:solidFill>
                  <a:srgbClr val="632523"/>
                </a:solidFill>
              </a:endParaRPr>
            </a:p>
          </p:txBody>
        </p:sp>
      </p:grpSp>
      <p:pic>
        <p:nvPicPr>
          <p:cNvPr id="12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5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234</Words>
  <Application>Microsoft Macintosh PowerPoint</Application>
  <PresentationFormat>On-screen Show (4:3)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Bold</vt:lpstr>
      <vt:lpstr>Avenir Roman</vt:lpstr>
      <vt:lpstr>Calibri</vt:lpstr>
      <vt:lpstr>Gill Sans</vt:lpstr>
      <vt:lpstr>Helvetica</vt:lpstr>
      <vt:lpstr>Helvetica Neue</vt:lpstr>
      <vt:lpstr>Lucida Grande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Microsoft Office User</cp:lastModifiedBy>
  <cp:revision>7</cp:revision>
  <dcterms:modified xsi:type="dcterms:W3CDTF">2018-09-19T11:22:15Z</dcterms:modified>
</cp:coreProperties>
</file>