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lvl1pPr algn="ctr">
      <a:defRPr sz="4200">
        <a:latin typeface="Helvetica Neue"/>
        <a:ea typeface="Helvetica Neue"/>
        <a:cs typeface="Helvetica Neue"/>
        <a:sym typeface="Helvetica Neue"/>
      </a:defRPr>
    </a:lvl1pPr>
    <a:lvl2pPr algn="ctr">
      <a:defRPr sz="4200">
        <a:latin typeface="Helvetica Neue"/>
        <a:ea typeface="Helvetica Neue"/>
        <a:cs typeface="Helvetica Neue"/>
        <a:sym typeface="Helvetica Neue"/>
      </a:defRPr>
    </a:lvl2pPr>
    <a:lvl3pPr algn="ctr">
      <a:defRPr sz="4200">
        <a:latin typeface="Helvetica Neue"/>
        <a:ea typeface="Helvetica Neue"/>
        <a:cs typeface="Helvetica Neue"/>
        <a:sym typeface="Helvetica Neue"/>
      </a:defRPr>
    </a:lvl3pPr>
    <a:lvl4pPr algn="ctr">
      <a:defRPr sz="4200">
        <a:latin typeface="Helvetica Neue"/>
        <a:ea typeface="Helvetica Neue"/>
        <a:cs typeface="Helvetica Neue"/>
        <a:sym typeface="Helvetica Neue"/>
      </a:defRPr>
    </a:lvl4pPr>
    <a:lvl5pPr algn="ctr">
      <a:defRPr sz="4200">
        <a:latin typeface="Helvetica Neue"/>
        <a:ea typeface="Helvetica Neue"/>
        <a:cs typeface="Helvetica Neue"/>
        <a:sym typeface="Helvetica Neue"/>
      </a:defRPr>
    </a:lvl5pPr>
    <a:lvl6pPr algn="ctr">
      <a:defRPr sz="4200">
        <a:latin typeface="Helvetica Neue"/>
        <a:ea typeface="Helvetica Neue"/>
        <a:cs typeface="Helvetica Neue"/>
        <a:sym typeface="Helvetica Neue"/>
      </a:defRPr>
    </a:lvl6pPr>
    <a:lvl7pPr algn="ctr">
      <a:defRPr sz="4200">
        <a:latin typeface="Helvetica Neue"/>
        <a:ea typeface="Helvetica Neue"/>
        <a:cs typeface="Helvetica Neue"/>
        <a:sym typeface="Helvetica Neue"/>
      </a:defRPr>
    </a:lvl7pPr>
    <a:lvl8pPr algn="ctr">
      <a:defRPr sz="4200">
        <a:latin typeface="Helvetica Neue"/>
        <a:ea typeface="Helvetica Neue"/>
        <a:cs typeface="Helvetica Neue"/>
        <a:sym typeface="Helvetica Neue"/>
      </a:defRPr>
    </a:lvl8pPr>
    <a:lvl9pPr algn="ctr">
      <a:defRPr sz="4200"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firstCol>
    <a:la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lastRow>
    <a:fir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9696"/>
          </a:solidFill>
        </a:fill>
      </a:tcStyle>
    </a:firstCol>
    <a:la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9696"/>
          </a:solidFill>
        </a:fill>
      </a:tcStyle>
    </a:lastRow>
    <a:fir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9696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firstCol>
    <a:la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lastRow>
    <a:fir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4634" autoAdjust="0"/>
  </p:normalViewPr>
  <p:slideViewPr>
    <p:cSldViewPr>
      <p:cViewPr>
        <p:scale>
          <a:sx n="130" d="100"/>
          <a:sy n="130" d="100"/>
        </p:scale>
        <p:origin x="880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0906055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92593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391400" y="6172200"/>
            <a:ext cx="1524000" cy="533400"/>
          </a:xfrm>
          <a:prstGeom prst="roundRect">
            <a:avLst>
              <a:gd name="adj" fmla="val 16667"/>
            </a:avLst>
          </a:prstGeom>
          <a:ln>
            <a:solidFill>
              <a:srgbClr val="4A7DBB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" name="image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" y="6096000"/>
            <a:ext cx="2017715" cy="73183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4575169" y="6423025"/>
            <a:ext cx="296872" cy="2819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2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>
        <a:defRPr sz="4400">
          <a:latin typeface="Lucida Grande"/>
          <a:ea typeface="Lucida Grande"/>
          <a:cs typeface="Lucida Grande"/>
          <a:sym typeface="Lucida Grande"/>
        </a:defRPr>
      </a:lvl1pPr>
      <a:lvl2pPr algn="ctr">
        <a:defRPr sz="4400">
          <a:latin typeface="Lucida Grande"/>
          <a:ea typeface="Lucida Grande"/>
          <a:cs typeface="Lucida Grande"/>
          <a:sym typeface="Lucida Grande"/>
        </a:defRPr>
      </a:lvl2pPr>
      <a:lvl3pPr algn="ctr">
        <a:defRPr sz="4400">
          <a:latin typeface="Lucida Grande"/>
          <a:ea typeface="Lucida Grande"/>
          <a:cs typeface="Lucida Grande"/>
          <a:sym typeface="Lucida Grande"/>
        </a:defRPr>
      </a:lvl3pPr>
      <a:lvl4pPr algn="ctr">
        <a:defRPr sz="4400">
          <a:latin typeface="Lucida Grande"/>
          <a:ea typeface="Lucida Grande"/>
          <a:cs typeface="Lucida Grande"/>
          <a:sym typeface="Lucida Grande"/>
        </a:defRPr>
      </a:lvl4pPr>
      <a:lvl5pPr algn="ctr">
        <a:defRPr sz="4400">
          <a:latin typeface="Lucida Grande"/>
          <a:ea typeface="Lucida Grande"/>
          <a:cs typeface="Lucida Grande"/>
          <a:sym typeface="Lucida Grande"/>
        </a:defRPr>
      </a:lvl5pPr>
      <a:lvl6pPr algn="ctr">
        <a:defRPr sz="4400">
          <a:latin typeface="Lucida Grande"/>
          <a:ea typeface="Lucida Grande"/>
          <a:cs typeface="Lucida Grande"/>
          <a:sym typeface="Lucida Grande"/>
        </a:defRPr>
      </a:lvl6pPr>
      <a:lvl7pPr algn="ctr">
        <a:defRPr sz="4400">
          <a:latin typeface="Lucida Grande"/>
          <a:ea typeface="Lucida Grande"/>
          <a:cs typeface="Lucida Grande"/>
          <a:sym typeface="Lucida Grande"/>
        </a:defRPr>
      </a:lvl7pPr>
      <a:lvl8pPr algn="ctr">
        <a:defRPr sz="4400">
          <a:latin typeface="Lucida Grande"/>
          <a:ea typeface="Lucida Grande"/>
          <a:cs typeface="Lucida Grande"/>
          <a:sym typeface="Lucida Grande"/>
        </a:defRPr>
      </a:lvl8pPr>
      <a:lvl9pPr algn="ctr">
        <a:defRPr sz="4400">
          <a:latin typeface="Lucida Grande"/>
          <a:ea typeface="Lucida Grande"/>
          <a:cs typeface="Lucida Grande"/>
          <a:sym typeface="Lucida Grande"/>
        </a:defRPr>
      </a:lvl9pPr>
    </p:titleStyle>
    <p:bodyStyle>
      <a:lvl1pPr marL="342900" indent="-342900">
        <a:spcBef>
          <a:spcPts val="800"/>
        </a:spcBef>
        <a:buClr>
          <a:srgbClr val="000000"/>
        </a:buClr>
        <a:buSzPct val="100000"/>
        <a:buFont typeface="Arial"/>
        <a:buChar char="•"/>
        <a:defRPr sz="3200">
          <a:latin typeface="Lucida Grande"/>
          <a:ea typeface="Lucida Grande"/>
          <a:cs typeface="Lucida Grande"/>
          <a:sym typeface="Lucida Grande"/>
        </a:defRPr>
      </a:lvl1pPr>
      <a:lvl2pPr marL="783771" indent="-326571">
        <a:spcBef>
          <a:spcPts val="800"/>
        </a:spcBef>
        <a:buClr>
          <a:srgbClr val="000000"/>
        </a:buClr>
        <a:buSzPct val="100000"/>
        <a:buFont typeface="Arial"/>
        <a:buChar char="–"/>
        <a:defRPr sz="3200">
          <a:latin typeface="Lucida Grande"/>
          <a:ea typeface="Lucida Grande"/>
          <a:cs typeface="Lucida Grande"/>
          <a:sym typeface="Lucida Grande"/>
        </a:defRPr>
      </a:lvl2pPr>
      <a:lvl3pPr marL="1219200" indent="-304800">
        <a:spcBef>
          <a:spcPts val="800"/>
        </a:spcBef>
        <a:buClr>
          <a:srgbClr val="000000"/>
        </a:buClr>
        <a:buSzPct val="100000"/>
        <a:buFont typeface="Arial"/>
        <a:buChar char="•"/>
        <a:defRPr sz="3200">
          <a:latin typeface="Lucida Grande"/>
          <a:ea typeface="Lucida Grande"/>
          <a:cs typeface="Lucida Grande"/>
          <a:sym typeface="Lucida Grande"/>
        </a:defRPr>
      </a:lvl3pPr>
      <a:lvl4pPr marL="1737360" indent="-365760">
        <a:spcBef>
          <a:spcPts val="800"/>
        </a:spcBef>
        <a:buClr>
          <a:srgbClr val="000000"/>
        </a:buClr>
        <a:buSzPct val="100000"/>
        <a:buFont typeface="Arial"/>
        <a:buChar char="–"/>
        <a:defRPr sz="3200">
          <a:latin typeface="Lucida Grande"/>
          <a:ea typeface="Lucida Grande"/>
          <a:cs typeface="Lucida Grande"/>
          <a:sym typeface="Lucida Grande"/>
        </a:defRPr>
      </a:lvl4pPr>
      <a:lvl5pPr marL="2194560" indent="-365760">
        <a:spcBef>
          <a:spcPts val="800"/>
        </a:spcBef>
        <a:buClr>
          <a:srgbClr val="000000"/>
        </a:buClr>
        <a:buSzPct val="100000"/>
        <a:buFont typeface="Arial"/>
        <a:buChar char="»"/>
        <a:defRPr sz="3200">
          <a:latin typeface="Lucida Grande"/>
          <a:ea typeface="Lucida Grande"/>
          <a:cs typeface="Lucida Grande"/>
          <a:sym typeface="Lucida Grande"/>
        </a:defRPr>
      </a:lvl5pPr>
      <a:lvl6pPr marL="2651760" indent="-365760">
        <a:spcBef>
          <a:spcPts val="800"/>
        </a:spcBef>
        <a:buClr>
          <a:srgbClr val="000000"/>
        </a:buClr>
        <a:buSzPct val="100000"/>
        <a:buFont typeface="Arial"/>
        <a:buChar char="»"/>
        <a:defRPr sz="3200">
          <a:latin typeface="Lucida Grande"/>
          <a:ea typeface="Lucida Grande"/>
          <a:cs typeface="Lucida Grande"/>
          <a:sym typeface="Lucida Grande"/>
        </a:defRPr>
      </a:lvl6pPr>
      <a:lvl7pPr marL="3108960" indent="-365760">
        <a:spcBef>
          <a:spcPts val="800"/>
        </a:spcBef>
        <a:buClr>
          <a:srgbClr val="000000"/>
        </a:buClr>
        <a:buSzPct val="100000"/>
        <a:buFont typeface="Arial"/>
        <a:buChar char="»"/>
        <a:defRPr sz="3200">
          <a:latin typeface="Lucida Grande"/>
          <a:ea typeface="Lucida Grande"/>
          <a:cs typeface="Lucida Grande"/>
          <a:sym typeface="Lucida Grande"/>
        </a:defRPr>
      </a:lvl7pPr>
      <a:lvl8pPr marL="3566159" indent="-365759">
        <a:spcBef>
          <a:spcPts val="800"/>
        </a:spcBef>
        <a:buClr>
          <a:srgbClr val="000000"/>
        </a:buClr>
        <a:buSzPct val="100000"/>
        <a:buFont typeface="Arial"/>
        <a:buChar char="»"/>
        <a:defRPr sz="3200">
          <a:latin typeface="Lucida Grande"/>
          <a:ea typeface="Lucida Grande"/>
          <a:cs typeface="Lucida Grande"/>
          <a:sym typeface="Lucida Grande"/>
        </a:defRPr>
      </a:lvl8pPr>
      <a:lvl9pPr marL="4023359" indent="-365759">
        <a:spcBef>
          <a:spcPts val="800"/>
        </a:spcBef>
        <a:buClr>
          <a:srgbClr val="000000"/>
        </a:buClr>
        <a:buSzPct val="100000"/>
        <a:buFont typeface="Arial"/>
        <a:buChar char="»"/>
        <a:defRPr sz="3200">
          <a:latin typeface="Lucida Grande"/>
          <a:ea typeface="Lucida Grande"/>
          <a:cs typeface="Lucida Grande"/>
          <a:sym typeface="Lucida Grande"/>
        </a:defRPr>
      </a:lvl9pPr>
    </p:bodyStyle>
    <p:otherStyle>
      <a:lvl1pPr algn="ct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algn="ct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2pPr>
      <a:lvl3pPr algn="ct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3pPr>
      <a:lvl4pPr algn="ct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4pPr>
      <a:lvl5pPr algn="ct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5pPr>
      <a:lvl6pPr algn="ct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6pPr>
      <a:lvl7pPr algn="ct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7pPr>
      <a:lvl8pPr algn="ct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8pPr>
      <a:lvl9pPr algn="ctr">
        <a:defRPr sz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slide" Target="slide3.xml"/><Relationship Id="rId7" Type="http://schemas.openxmlformats.org/officeDocument/2006/relationships/image" Target="../media/image7.jpeg"/><Relationship Id="rId8" Type="http://schemas.openxmlformats.org/officeDocument/2006/relationships/slide" Target="slide1.xml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slide" Target="slide2.xml"/><Relationship Id="rId12" Type="http://schemas.openxmlformats.org/officeDocument/2006/relationships/image" Target="../media/image8.jpeg"/><Relationship Id="rId13" Type="http://schemas.openxmlformats.org/officeDocument/2006/relationships/slide" Target="slide1.xml"/><Relationship Id="rId1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Relationship Id="rId4" Type="http://schemas.openxmlformats.org/officeDocument/2006/relationships/hyperlink" Target="Activity%20Sheet%202.1.pdf" TargetMode="External"/><Relationship Id="rId5" Type="http://schemas.openxmlformats.org/officeDocument/2006/relationships/image" Target="../media/image11.jpeg"/><Relationship Id="rId6" Type="http://schemas.openxmlformats.org/officeDocument/2006/relationships/image" Target="../media/image3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slide" Target="slide4.xml"/><Relationship Id="rId10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slide" Target="slide3.xml"/><Relationship Id="rId12" Type="http://schemas.openxmlformats.org/officeDocument/2006/relationships/image" Target="../media/image8.jpeg"/><Relationship Id="rId13" Type="http://schemas.openxmlformats.org/officeDocument/2006/relationships/slide" Target="slide1.xml"/><Relationship Id="rId1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3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slide" Target="slide5.xml"/><Relationship Id="rId10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16.jpeg"/><Relationship Id="rId6" Type="http://schemas.openxmlformats.org/officeDocument/2006/relationships/slide" Target="slide6.xml"/><Relationship Id="rId7" Type="http://schemas.openxmlformats.org/officeDocument/2006/relationships/image" Target="../media/image7.jpeg"/><Relationship Id="rId8" Type="http://schemas.openxmlformats.org/officeDocument/2006/relationships/slide" Target="slide4.xml"/><Relationship Id="rId9" Type="http://schemas.openxmlformats.org/officeDocument/2006/relationships/image" Target="../media/image8.jpeg"/><Relationship Id="rId10" Type="http://schemas.openxmlformats.org/officeDocument/2006/relationships/slide" Target="slide1.xml"/><Relationship Id="rId11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slide" Target="slide7.xml"/><Relationship Id="rId7" Type="http://schemas.openxmlformats.org/officeDocument/2006/relationships/image" Target="../media/image7.jpeg"/><Relationship Id="rId8" Type="http://schemas.openxmlformats.org/officeDocument/2006/relationships/slide" Target="slide5.xml"/><Relationship Id="rId9" Type="http://schemas.openxmlformats.org/officeDocument/2006/relationships/image" Target="../media/image8.jpeg"/><Relationship Id="rId10" Type="http://schemas.openxmlformats.org/officeDocument/2006/relationships/slide" Target="slide1.xml"/><Relationship Id="rId11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18.jpeg"/><Relationship Id="rId6" Type="http://schemas.openxmlformats.org/officeDocument/2006/relationships/slide" Target="slide8.xml"/><Relationship Id="rId7" Type="http://schemas.openxmlformats.org/officeDocument/2006/relationships/image" Target="../media/image7.jpeg"/><Relationship Id="rId8" Type="http://schemas.openxmlformats.org/officeDocument/2006/relationships/slide" Target="slide6.xml"/><Relationship Id="rId9" Type="http://schemas.openxmlformats.org/officeDocument/2006/relationships/image" Target="../media/image8.jpeg"/><Relationship Id="rId10" Type="http://schemas.openxmlformats.org/officeDocument/2006/relationships/slide" Target="slide1.xml"/><Relationship Id="rId11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" Target="slide7.xml"/><Relationship Id="rId6" Type="http://schemas.openxmlformats.org/officeDocument/2006/relationships/image" Target="../media/image8.jpeg"/><Relationship Id="rId7" Type="http://schemas.openxmlformats.org/officeDocument/2006/relationships/slide" Target="slide1.xml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jpeg" descr="3569703_m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75" y="-115888"/>
            <a:ext cx="9147175" cy="612616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defTabSz="896111">
              <a:defRPr sz="1100"/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1</a:t>
            </a:fld>
            <a:endParaRPr sz="1100"/>
          </a:p>
        </p:txBody>
      </p:sp>
      <p:pic>
        <p:nvPicPr>
          <p:cNvPr id="15" name="image2.jpeg">
            <a:hlinkClick r:id="rId3" action="ppaction://hlinksldjump"/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725612" y="1619249"/>
            <a:ext cx="5689600" cy="713739"/>
          </a:xfrm>
          <a:prstGeom prst="rect">
            <a:avLst/>
          </a:prstGeom>
          <a:ln w="12700">
            <a:miter lim="4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FFFF"/>
                </a:solidFill>
              </a:rPr>
              <a:t>Chemical Change</a:t>
            </a:r>
          </a:p>
        </p:txBody>
      </p:sp>
      <p:sp>
        <p:nvSpPr>
          <p:cNvPr id="18" name="Shape 18"/>
          <p:cNvSpPr/>
          <p:nvPr/>
        </p:nvSpPr>
        <p:spPr>
          <a:xfrm>
            <a:off x="0" y="5373687"/>
            <a:ext cx="9144000" cy="612139"/>
          </a:xfrm>
          <a:prstGeom prst="rect">
            <a:avLst/>
          </a:prstGeom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Episode 2: Fireworks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0960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3.jpeg" descr="13546231_m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6100" y="0"/>
            <a:ext cx="4787900" cy="602138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-36515" y="-2"/>
            <a:ext cx="4895855" cy="6021392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defTabSz="896111">
              <a:defRPr sz="1100"/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2</a:t>
            </a:fld>
            <a:endParaRPr sz="1100"/>
          </a:p>
        </p:txBody>
      </p:sp>
      <p:pic>
        <p:nvPicPr>
          <p:cNvPr id="23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5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81000" y="536575"/>
            <a:ext cx="5105400" cy="4340226"/>
          </a:xfrm>
          <a:prstGeom prst="roundRect">
            <a:avLst>
              <a:gd name="adj" fmla="val 15032"/>
            </a:avLst>
          </a:prstGeom>
          <a:solidFill>
            <a:srgbClr val="FFFFFF">
              <a:alpha val="88626"/>
            </a:srgbClr>
          </a:solidFill>
          <a:ln w="12700">
            <a:miter lim="400000"/>
          </a:ln>
          <a:effectLst>
            <a:outerShdw blurRad="12700" dist="23000" dir="5400000" rotWithShape="0">
              <a:srgbClr val="F8F8F8">
                <a:alpha val="34998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762000" y="737415"/>
            <a:ext cx="4610434" cy="397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You will learn that:</a:t>
            </a:r>
          </a:p>
          <a:p>
            <a:pPr lvl="0" algn="l">
              <a:defRPr sz="1800"/>
            </a:pPr>
            <a:endParaRPr sz="180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burning </a:t>
            </a: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needs </a:t>
            </a: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oxygen.</a:t>
            </a:r>
            <a:endParaRPr lang="en-US" sz="1800" dirty="0" smtClean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endParaRPr lang="en-US" sz="180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fuels </a:t>
            </a: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burn to release </a:t>
            </a: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energy.</a:t>
            </a:r>
            <a:endParaRPr lang="en-US" sz="1800" dirty="0" smtClean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endParaRPr lang="en-US" sz="180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substances are made in chemical </a:t>
            </a: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reactions.</a:t>
            </a:r>
            <a:endParaRPr lang="en-US" sz="1800" dirty="0" smtClean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endParaRPr lang="en-US" sz="180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, fuel and heat are the three components of the Fire Safety </a:t>
            </a: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Triangle.</a:t>
            </a:r>
            <a:endParaRPr lang="en-US" sz="1800" dirty="0" smtClean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endParaRPr lang="en-US" sz="180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fireworks </a:t>
            </a: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contain their own oxygen supply.</a:t>
            </a:r>
          </a:p>
        </p:txBody>
      </p:sp>
      <p:pic>
        <p:nvPicPr>
          <p:cNvPr id="11" name="image1.jpeg" descr="purple_buttons_3.jpg">
            <a:hlinkClick r:id="rId6" action="ppaction://hlinksldjump"/>
          </p:cNvPr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82000" y="6248400"/>
            <a:ext cx="38894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4.jpeg" descr="purple_buttons_3.jpg">
            <a:hlinkClick r:id="rId8" action="ppaction://hlinksldjump"/>
          </p:cNvPr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5.jpeg" descr="purple_buttons_3.jpg">
            <a:hlinkClick r:id="rId8" action="ppaction://hlinksldjump"/>
          </p:cNvPr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/>
          <p:cNvSpPr/>
          <p:nvPr/>
        </p:nvSpPr>
        <p:spPr>
          <a:xfrm>
            <a:off x="0" y="60960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0"/>
          <p:cNvGrpSpPr/>
          <p:nvPr/>
        </p:nvGrpSpPr>
        <p:grpSpPr>
          <a:xfrm>
            <a:off x="6477000" y="6065837"/>
            <a:ext cx="609600" cy="792166"/>
            <a:chOff x="0" y="0"/>
            <a:chExt cx="609600" cy="792164"/>
          </a:xfrm>
        </p:grpSpPr>
        <p:pic>
          <p:nvPicPr>
            <p:cNvPr id="38" name="image8.jpeg" descr="notepad_1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9600" cy="792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" name="Shape 39">
              <a:hlinkClick r:id="rId4" action="ppaction://hlinkfile"/>
            </p:cNvPr>
            <p:cNvSpPr/>
            <p:nvPr/>
          </p:nvSpPr>
          <p:spPr>
            <a:xfrm>
              <a:off x="0" y="196464"/>
              <a:ext cx="609600" cy="276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342900" indent="-342900">
                <a:spcBef>
                  <a:spcPts val="400"/>
                </a:spcBef>
                <a:defRPr sz="1800">
                  <a:solidFill>
                    <a:srgbClr val="632523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dirty="0">
                  <a:solidFill>
                    <a:srgbClr val="632523"/>
                  </a:solidFill>
                </a:rPr>
                <a:t>2.1</a:t>
              </a:r>
            </a:p>
          </p:txBody>
        </p:sp>
      </p:grpSp>
      <p:pic>
        <p:nvPicPr>
          <p:cNvPr id="30" name="image6.jpeg" descr="Ian_Pritchard_Chinese_firework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defTabSz="896111">
              <a:defRPr sz="1100"/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3</a:t>
            </a:fld>
            <a:endParaRPr sz="1100"/>
          </a:p>
        </p:txBody>
      </p:sp>
      <p:pic>
        <p:nvPicPr>
          <p:cNvPr id="33" name="image2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4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5.jpe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503237" y="5165673"/>
            <a:ext cx="5256215" cy="701727"/>
          </a:xfrm>
          <a:prstGeom prst="roundRect">
            <a:avLst>
              <a:gd name="adj" fmla="val 15032"/>
            </a:avLst>
          </a:prstGeom>
          <a:solidFill>
            <a:srgbClr val="FFFFFF">
              <a:alpha val="88626"/>
            </a:srgbClr>
          </a:solidFill>
          <a:ln w="12700">
            <a:miter lim="400000"/>
          </a:ln>
          <a:effectLst>
            <a:outerShdw blurRad="12700" dist="23000" dir="5400000" rotWithShape="0">
              <a:srgbClr val="F8F8F8">
                <a:alpha val="34998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611186" y="5165673"/>
            <a:ext cx="5040316" cy="701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508000" indent="-508000" algn="l">
              <a:lnSpc>
                <a:spcPct val="110000"/>
              </a:lnSpc>
              <a:spcBef>
                <a:spcPts val="600"/>
              </a:spcBef>
              <a:buClr>
                <a:srgbClr val="000090"/>
              </a:buClr>
              <a:buSzPct val="100000"/>
              <a:buFont typeface="Arial"/>
              <a:buChar char="•"/>
              <a:defRPr sz="24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0090"/>
                </a:solidFill>
              </a:rPr>
              <a:t>The Chinese invented fireworks over 1000 years ago.</a:t>
            </a:r>
          </a:p>
        </p:txBody>
      </p:sp>
      <p:pic>
        <p:nvPicPr>
          <p:cNvPr id="13" name="image1.jpeg" descr="purple_buttons_3.jpg">
            <a:hlinkClick r:id="rId9" action="ppaction://hlinksldjump"/>
          </p:cNvPr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382000" y="6248400"/>
            <a:ext cx="38894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4.jpeg" descr="purple_buttons_3.jpg">
            <a:hlinkClick r:id="rId11" action="ppaction://hlinksldjump"/>
          </p:cNvPr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5.jpeg" descr="purple_buttons_3.jpg">
            <a:hlinkClick r:id="rId13" action="ppaction://hlinksldjump"/>
          </p:cNvPr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15"/>
          <p:cNvSpPr/>
          <p:nvPr/>
        </p:nvSpPr>
        <p:spPr>
          <a:xfrm>
            <a:off x="0" y="60960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9.jpeg" descr="Ian_Pritchard_firecrackers_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81300"/>
            <a:ext cx="4751388" cy="3240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10.jpeg" descr="ian_Pritchard_firecrackers_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3437" y="2924175"/>
            <a:ext cx="4500563" cy="3097215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defTabSz="896111">
              <a:defRPr sz="1100"/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4</a:t>
            </a:fld>
            <a:endParaRPr sz="1100"/>
          </a:p>
        </p:txBody>
      </p:sp>
      <p:pic>
        <p:nvPicPr>
          <p:cNvPr id="47" name="image2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4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5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11.jpeg" descr="9127896_ml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0" y="-144463"/>
            <a:ext cx="4710113" cy="3141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12.jpeg" descr="7187716_ml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43437" y="-185738"/>
            <a:ext cx="4500563" cy="318294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1828800" y="2563813"/>
            <a:ext cx="5105400" cy="720727"/>
          </a:xfrm>
          <a:prstGeom prst="roundRect">
            <a:avLst>
              <a:gd name="adj" fmla="val 15032"/>
            </a:avLst>
          </a:prstGeom>
          <a:solidFill>
            <a:srgbClr val="FFFFFF">
              <a:alpha val="88626"/>
            </a:srgbClr>
          </a:solidFill>
          <a:ln w="12700">
            <a:miter lim="400000"/>
          </a:ln>
          <a:effectLst>
            <a:outerShdw blurRad="12700" dist="23000" dir="5400000" rotWithShape="0">
              <a:srgbClr val="F8F8F8">
                <a:alpha val="34998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981200" y="2705641"/>
            <a:ext cx="4918078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508000" indent="-508000" algn="l">
              <a:lnSpc>
                <a:spcPct val="110000"/>
              </a:lnSpc>
              <a:spcBef>
                <a:spcPts val="600"/>
              </a:spcBef>
              <a:buClr>
                <a:srgbClr val="000090"/>
              </a:buClr>
              <a:buSzPct val="100000"/>
              <a:buFont typeface="Arial"/>
              <a:buChar char="•"/>
              <a:defRPr sz="24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90"/>
                </a:solidFill>
              </a:rPr>
              <a:t>What are the three kinds of firework?</a:t>
            </a:r>
          </a:p>
        </p:txBody>
      </p:sp>
      <p:pic>
        <p:nvPicPr>
          <p:cNvPr id="15" name="image1.jpeg" descr="purple_buttons_3.jpg">
            <a:hlinkClick r:id="rId9" action="ppaction://hlinksldjump"/>
          </p:cNvPr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382000" y="6248400"/>
            <a:ext cx="38894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4.jpeg" descr="purple_buttons_3.jpg">
            <a:hlinkClick r:id="rId11" action="ppaction://hlinksldjump"/>
          </p:cNvPr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5.jpeg" descr="purple_buttons_3.jpg">
            <a:hlinkClick r:id="rId13" action="ppaction://hlinksldjump"/>
          </p:cNvPr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1.jpeg" descr="purple_buttons_3.jpg">
            <a:hlinkClick r:id="rId9" action="ppaction://hlinksldjump"/>
          </p:cNvPr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382000" y="6248402"/>
            <a:ext cx="38894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4.jpeg" descr="purple_buttons_3.jpg">
            <a:hlinkClick r:id="rId11" action="ppaction://hlinksldjump"/>
          </p:cNvPr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924800" y="6248402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5.jpeg" descr="purple_buttons_3.jpg">
            <a:hlinkClick r:id="rId13" action="ppaction://hlinksldjump"/>
          </p:cNvPr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543800" y="6248400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/>
          <p:cNvSpPr/>
          <p:nvPr/>
        </p:nvSpPr>
        <p:spPr>
          <a:xfrm>
            <a:off x="0" y="60960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-2"/>
            <a:ext cx="9144000" cy="6021392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defTabSz="896111">
              <a:defRPr sz="1100"/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5</a:t>
            </a:fld>
            <a:endParaRPr sz="1100"/>
          </a:p>
        </p:txBody>
      </p:sp>
      <p:pic>
        <p:nvPicPr>
          <p:cNvPr id="57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52400" y="1066800"/>
            <a:ext cx="4587873" cy="2895600"/>
          </a:xfrm>
          <a:prstGeom prst="roundRect">
            <a:avLst>
              <a:gd name="adj" fmla="val 15032"/>
            </a:avLst>
          </a:prstGeom>
          <a:solidFill>
            <a:srgbClr val="FFFFFF">
              <a:alpha val="88626"/>
            </a:srgbClr>
          </a:solidFill>
          <a:ln w="12700">
            <a:miter lim="400000"/>
          </a:ln>
          <a:effectLst>
            <a:outerShdw blurRad="12700" dist="23000" dir="5400000" rotWithShape="0">
              <a:srgbClr val="F8F8F8">
                <a:alpha val="34998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395287" y="1353947"/>
            <a:ext cx="4176713" cy="245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08000" lvl="0" indent="-508000" algn="l">
              <a:lnSpc>
                <a:spcPct val="110000"/>
              </a:lnSpc>
              <a:spcBef>
                <a:spcPts val="600"/>
              </a:spcBef>
              <a:buClr>
                <a:srgbClr val="000090"/>
              </a:buClr>
              <a:buSzPct val="100000"/>
              <a:buFont typeface="Arial"/>
              <a:buChar char="•"/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What do the three types of firework have in common?</a:t>
            </a:r>
          </a:p>
          <a:p>
            <a:pPr marL="508000" lvl="0" indent="-508000" algn="l">
              <a:lnSpc>
                <a:spcPct val="110000"/>
              </a:lnSpc>
              <a:spcBef>
                <a:spcPts val="600"/>
              </a:spcBef>
              <a:buClr>
                <a:srgbClr val="000090"/>
              </a:buClr>
              <a:buSzPct val="100000"/>
              <a:buFont typeface="Arial"/>
              <a:buChar char="•"/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What type of chemical reaction occurs when a firework is lit?</a:t>
            </a:r>
          </a:p>
          <a:p>
            <a:pPr marL="508000" lvl="0" indent="-508000" algn="l">
              <a:lnSpc>
                <a:spcPct val="110000"/>
              </a:lnSpc>
              <a:spcBef>
                <a:spcPts val="600"/>
              </a:spcBef>
              <a:buClr>
                <a:srgbClr val="000090"/>
              </a:buClr>
              <a:buSzPct val="100000"/>
              <a:buFont typeface="Arial"/>
              <a:buChar char="•"/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What forms of energy are released? </a:t>
            </a:r>
          </a:p>
          <a:p>
            <a:pPr marL="508000" lvl="0" indent="-508000" algn="l">
              <a:lnSpc>
                <a:spcPct val="110000"/>
              </a:lnSpc>
              <a:spcBef>
                <a:spcPts val="600"/>
              </a:spcBef>
              <a:buClr>
                <a:srgbClr val="000090"/>
              </a:buClr>
              <a:buSzPct val="100000"/>
              <a:buFont typeface="Arial"/>
              <a:buChar char="•"/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How does each firework work?</a:t>
            </a:r>
          </a:p>
        </p:txBody>
      </p:sp>
      <p:pic>
        <p:nvPicPr>
          <p:cNvPr id="63" name="image13.jpeg" descr="firework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81600" y="158750"/>
            <a:ext cx="3995738" cy="58404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4740273" y="2060574"/>
            <a:ext cx="1584327" cy="6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Bursting charge</a:t>
            </a:r>
          </a:p>
        </p:txBody>
      </p:sp>
      <p:sp>
        <p:nvSpPr>
          <p:cNvPr id="65" name="Shape 65"/>
          <p:cNvSpPr/>
          <p:nvPr/>
        </p:nvSpPr>
        <p:spPr>
          <a:xfrm>
            <a:off x="4864098" y="3345040"/>
            <a:ext cx="1079502" cy="6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Black Powder</a:t>
            </a:r>
          </a:p>
        </p:txBody>
      </p:sp>
      <p:sp>
        <p:nvSpPr>
          <p:cNvPr id="66" name="Shape 66"/>
          <p:cNvSpPr/>
          <p:nvPr/>
        </p:nvSpPr>
        <p:spPr>
          <a:xfrm>
            <a:off x="4940298" y="4437062"/>
            <a:ext cx="1079502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Stars</a:t>
            </a:r>
          </a:p>
        </p:txBody>
      </p:sp>
      <p:sp>
        <p:nvSpPr>
          <p:cNvPr id="67" name="Shape 67"/>
          <p:cNvSpPr/>
          <p:nvPr/>
        </p:nvSpPr>
        <p:spPr>
          <a:xfrm>
            <a:off x="5580062" y="4652962"/>
            <a:ext cx="1152527" cy="2"/>
          </a:xfrm>
          <a:prstGeom prst="line">
            <a:avLst/>
          </a:prstGeom>
          <a:ln w="254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5580062" y="3644900"/>
            <a:ext cx="936627" cy="0"/>
          </a:xfrm>
          <a:prstGeom prst="line">
            <a:avLst/>
          </a:prstGeom>
          <a:ln w="254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5580062" y="2420938"/>
            <a:ext cx="1655762" cy="2"/>
          </a:xfrm>
          <a:prstGeom prst="line">
            <a:avLst/>
          </a:prstGeom>
          <a:ln w="254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7" name="image1.jpeg" descr="purple_buttons_3.jpg">
            <a:hlinkClick r:id="rId6" action="ppaction://hlinksldjump"/>
          </p:cNvPr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82000" y="6248400"/>
            <a:ext cx="38894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4.jpeg" descr="purple_buttons_3.jpg">
            <a:hlinkClick r:id="rId8" action="ppaction://hlinksldjump"/>
          </p:cNvPr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5.jpeg" descr="purple_buttons_3.jpg">
            <a:hlinkClick r:id="rId10" action="ppaction://hlinksldjump"/>
          </p:cNvPr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 19"/>
          <p:cNvSpPr/>
          <p:nvPr/>
        </p:nvSpPr>
        <p:spPr>
          <a:xfrm>
            <a:off x="0" y="60960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2" y="-14290"/>
            <a:ext cx="9144004" cy="6021392"/>
          </a:xfrm>
          <a:prstGeom prst="rect">
            <a:avLst/>
          </a:prstGeom>
          <a:solidFill/>
          <a:ln w="25400">
            <a:solidFill/>
            <a:round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72" name="image14.jpeg" descr="fire_triangl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5737" y="1341437"/>
            <a:ext cx="4718052" cy="4010027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defTabSz="896111">
              <a:defRPr sz="1100"/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6</a:t>
            </a:fld>
            <a:endParaRPr sz="1100"/>
          </a:p>
        </p:txBody>
      </p:sp>
      <p:pic>
        <p:nvPicPr>
          <p:cNvPr id="74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5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306388" y="838200"/>
            <a:ext cx="4799012" cy="1554005"/>
          </a:xfrm>
          <a:prstGeom prst="roundRect">
            <a:avLst>
              <a:gd name="adj" fmla="val 15032"/>
            </a:avLst>
          </a:prstGeom>
          <a:solidFill>
            <a:srgbClr val="FFFFFF">
              <a:alpha val="88626"/>
            </a:srgbClr>
          </a:solidFill>
          <a:ln w="12700">
            <a:miter lim="400000"/>
          </a:ln>
          <a:effectLst>
            <a:outerShdw blurRad="12700" dist="23000" dir="5400000" rotWithShape="0">
              <a:srgbClr val="F8F8F8">
                <a:alpha val="34998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654047" y="762000"/>
            <a:ext cx="4679953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/>
            </a:pPr>
            <a:endParaRPr sz="1800" b="1" dirty="0">
              <a:solidFill>
                <a:srgbClr val="00009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What is the Fire </a:t>
            </a: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Triangle?</a:t>
            </a:r>
            <a:endParaRPr lang="en-US" sz="1800" dirty="0" smtClean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endParaRPr lang="en-US" sz="180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does it help us to use fireworks safely and control fires?</a:t>
            </a:r>
          </a:p>
        </p:txBody>
      </p:sp>
      <p:sp>
        <p:nvSpPr>
          <p:cNvPr id="80" name="Shape 80"/>
          <p:cNvSpPr/>
          <p:nvPr/>
        </p:nvSpPr>
        <p:spPr>
          <a:xfrm rot="3570109">
            <a:off x="6652848" y="3127908"/>
            <a:ext cx="1284495" cy="70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400">
                <a:solidFill>
                  <a:srgbClr val="FFB50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B509"/>
                </a:solidFill>
              </a:rPr>
              <a:t>Heat</a:t>
            </a:r>
          </a:p>
        </p:txBody>
      </p:sp>
      <p:sp>
        <p:nvSpPr>
          <p:cNvPr id="81" name="Shape 81"/>
          <p:cNvSpPr/>
          <p:nvPr/>
        </p:nvSpPr>
        <p:spPr>
          <a:xfrm rot="17964600">
            <a:off x="4237908" y="3188339"/>
            <a:ext cx="2241552" cy="70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0090"/>
                </a:solidFill>
              </a:rPr>
              <a:t>Oxygen</a:t>
            </a:r>
          </a:p>
        </p:txBody>
      </p:sp>
      <p:sp>
        <p:nvSpPr>
          <p:cNvPr id="82" name="Shape 82"/>
          <p:cNvSpPr/>
          <p:nvPr/>
        </p:nvSpPr>
        <p:spPr>
          <a:xfrm>
            <a:off x="5770283" y="4652962"/>
            <a:ext cx="1191180" cy="70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400"/>
              <a:t>Fuel</a:t>
            </a:r>
          </a:p>
        </p:txBody>
      </p:sp>
      <p:sp>
        <p:nvSpPr>
          <p:cNvPr id="83" name="Shape 83"/>
          <p:cNvSpPr/>
          <p:nvPr/>
        </p:nvSpPr>
        <p:spPr>
          <a:xfrm>
            <a:off x="6109289" y="4335462"/>
            <a:ext cx="629056" cy="43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</a:rPr>
              <a:t>Fire</a:t>
            </a:r>
          </a:p>
        </p:txBody>
      </p:sp>
      <p:pic>
        <p:nvPicPr>
          <p:cNvPr id="15" name="image1.jpeg" descr="purple_buttons_3.jpg">
            <a:hlinkClick r:id="rId6" action="ppaction://hlinksldjump"/>
          </p:cNvPr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82000" y="6248400"/>
            <a:ext cx="38894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4.jpeg" descr="purple_buttons_3.jpg">
            <a:hlinkClick r:id="rId8" action="ppaction://hlinksldjump"/>
          </p:cNvPr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5.jpeg" descr="purple_buttons_3.jpg">
            <a:hlinkClick r:id="rId10" action="ppaction://hlinksldjump"/>
          </p:cNvPr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 17"/>
          <p:cNvSpPr/>
          <p:nvPr/>
        </p:nvSpPr>
        <p:spPr>
          <a:xfrm>
            <a:off x="0" y="60960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0" y="-2"/>
            <a:ext cx="9144000" cy="6021392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defTabSz="896111">
              <a:defRPr sz="1100"/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7</a:t>
            </a:fld>
            <a:endParaRPr sz="1100"/>
          </a:p>
        </p:txBody>
      </p:sp>
      <p:pic>
        <p:nvPicPr>
          <p:cNvPr id="88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0" y="6248400"/>
            <a:ext cx="38735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15.jpeg" descr="15803514_ml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90850" y="0"/>
            <a:ext cx="6153150" cy="594995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304800" y="457200"/>
            <a:ext cx="5334000" cy="3429000"/>
          </a:xfrm>
          <a:prstGeom prst="roundRect">
            <a:avLst>
              <a:gd name="adj" fmla="val 15032"/>
            </a:avLst>
          </a:prstGeom>
          <a:solidFill>
            <a:srgbClr val="FFFFFF">
              <a:alpha val="88626"/>
            </a:srgbClr>
          </a:solidFill>
          <a:ln w="12700">
            <a:miter lim="400000"/>
          </a:ln>
          <a:effectLst>
            <a:outerShdw blurRad="12700" dist="23000" dir="5400000" rotWithShape="0">
              <a:srgbClr val="F8F8F8">
                <a:alpha val="34998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522287" y="670683"/>
            <a:ext cx="5040313" cy="313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What have you learned about firework safety</a:t>
            </a: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800" dirty="0" smtClean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endParaRPr sz="180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How pleased are you with your poster</a:t>
            </a: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800" dirty="0" smtClean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endParaRPr sz="180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How could you have improved it</a:t>
            </a: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800" dirty="0" smtClean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endParaRPr sz="180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Explain the basic chemistry of fireworks</a:t>
            </a:r>
            <a:r>
              <a:rPr sz="1800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800" dirty="0" smtClean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endParaRPr sz="180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Explain how the Fire Safety Triangle can help you use fireworks more safely.</a:t>
            </a:r>
          </a:p>
        </p:txBody>
      </p:sp>
      <p:pic>
        <p:nvPicPr>
          <p:cNvPr id="11" name="image1.jpeg" descr="purple_buttons_3.jpg">
            <a:hlinkClick r:id="rId6" action="ppaction://hlinksldjump"/>
          </p:cNvPr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82000" y="6248400"/>
            <a:ext cx="388940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4.jpeg" descr="purple_buttons_3.jpg">
            <a:hlinkClick r:id="rId8" action="ppaction://hlinksldjump"/>
          </p:cNvPr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5.jpeg" descr="purple_buttons_3.jpg">
            <a:hlinkClick r:id="rId10" action="ppaction://hlinksldjump"/>
          </p:cNvPr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/>
          <p:cNvSpPr/>
          <p:nvPr/>
        </p:nvSpPr>
        <p:spPr>
          <a:xfrm>
            <a:off x="0" y="60960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1.jpeg" descr="3569703_m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75" y="-115888"/>
            <a:ext cx="9147175" cy="6126163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4583112" y="6423025"/>
            <a:ext cx="280989" cy="266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defTabSz="896111">
              <a:defRPr sz="1100"/>
            </a:lvl1pPr>
          </a:lstStyle>
          <a:p>
            <a:pPr lvl="0">
              <a:defRPr sz="1800"/>
            </a:pPr>
            <a:fld id="{86CB4B4D-7CA3-9044-876B-883B54F8677D}" type="slidenum">
              <a:rPr sz="1100"/>
              <a:pPr lvl="0">
                <a:defRPr sz="1800"/>
              </a:pPr>
              <a:t>8</a:t>
            </a:fld>
            <a:endParaRPr sz="1100"/>
          </a:p>
        </p:txBody>
      </p:sp>
      <p:pic>
        <p:nvPicPr>
          <p:cNvPr id="97" name="image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3800" y="6248400"/>
            <a:ext cx="379415" cy="36036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0" y="6019800"/>
            <a:ext cx="9144002" cy="0"/>
          </a:xfrm>
          <a:prstGeom prst="line">
            <a:avLst/>
          </a:prstGeom>
          <a:ln>
            <a:solidFill>
              <a:srgbClr val="D8D8D8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52400" y="1052511"/>
            <a:ext cx="5486400" cy="4129089"/>
          </a:xfrm>
          <a:prstGeom prst="roundRect">
            <a:avLst>
              <a:gd name="adj" fmla="val 15032"/>
            </a:avLst>
          </a:prstGeom>
          <a:solidFill>
            <a:srgbClr val="FFFFFF">
              <a:alpha val="88626"/>
            </a:srgbClr>
          </a:solidFill>
          <a:ln w="12700">
            <a:miter lim="400000"/>
          </a:ln>
          <a:effectLst>
            <a:outerShdw blurRad="12700" dist="23000" dir="5400000" rotWithShape="0">
              <a:srgbClr val="F8F8F8">
                <a:alpha val="34998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446087" y="1075015"/>
            <a:ext cx="5040313" cy="387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endParaRPr sz="1800" b="1" dirty="0">
              <a:solidFill>
                <a:srgbClr val="000090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What should teachers and parents know about the chemical reactions that take place in fireworks?</a:t>
            </a:r>
          </a:p>
          <a:p>
            <a:pPr marL="342900" lvl="0" indent="-342900" algn="l">
              <a:buClr>
                <a:srgbClr val="000090"/>
              </a:buClr>
              <a:buFont typeface="Arial" panose="020B0604020202020204" pitchFamily="34" charset="0"/>
              <a:buChar char="•"/>
              <a:defRPr sz="1800"/>
            </a:pPr>
            <a:endParaRPr sz="180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Try to explain these reactions.</a:t>
            </a: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endParaRPr sz="180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Can you explain how different </a:t>
            </a:r>
            <a:r>
              <a:rPr sz="1800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colours</a:t>
            </a: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are produced in a firework?</a:t>
            </a:r>
          </a:p>
          <a:p>
            <a:pPr marL="342900" lvl="0" indent="-342900" algn="l">
              <a:buClr>
                <a:srgbClr val="000090"/>
              </a:buClr>
              <a:buFont typeface="Arial" panose="020B0604020202020204" pitchFamily="34" charset="0"/>
              <a:buChar char="•"/>
              <a:defRPr sz="1800"/>
            </a:pPr>
            <a:endParaRPr sz="180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18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Will having a better understanding of fuels, burning and the importance of oxygen in fires help to make people more safety conscious? Explain why. </a:t>
            </a:r>
          </a:p>
        </p:txBody>
      </p:sp>
      <p:pic>
        <p:nvPicPr>
          <p:cNvPr id="9" name="image4.jpeg" descr="purple_buttons_3.jpg">
            <a:hlinkClick r:id="rId5" action="ppaction://hlinksldjump"/>
          </p:cNvPr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24800" y="6248400"/>
            <a:ext cx="452438" cy="36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5.jpeg" descr="purple_buttons_3.jpg">
            <a:hlinkClick r:id="rId7" action="ppaction://hlinksldjump"/>
          </p:cNvPr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43800" y="6248398"/>
            <a:ext cx="379415" cy="36183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/>
          <p:cNvSpPr/>
          <p:nvPr/>
        </p:nvSpPr>
        <p:spPr>
          <a:xfrm>
            <a:off x="0" y="6096000"/>
            <a:ext cx="2057400" cy="8382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246</Words>
  <Application>Microsoft Macintosh PowerPoint</Application>
  <PresentationFormat>On-screen Show (4:3)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Bold</vt:lpstr>
      <vt:lpstr>Avenir Roman</vt:lpstr>
      <vt:lpstr>Calibri</vt:lpstr>
      <vt:lpstr>Gill Sans</vt:lpstr>
      <vt:lpstr>Helvetica</vt:lpstr>
      <vt:lpstr>Helvetica Neue</vt:lpstr>
      <vt:lpstr>Lucida Grande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Microsoft Office User</cp:lastModifiedBy>
  <cp:revision>9</cp:revision>
  <dcterms:modified xsi:type="dcterms:W3CDTF">2018-09-19T10:02:26Z</dcterms:modified>
</cp:coreProperties>
</file>